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25"/>
  </p:notesMasterIdLst>
  <p:handoutMasterIdLst>
    <p:handoutMasterId r:id="rId26"/>
  </p:handoutMasterIdLst>
  <p:sldIdLst>
    <p:sldId id="335" r:id="rId3"/>
    <p:sldId id="309" r:id="rId4"/>
    <p:sldId id="308" r:id="rId5"/>
    <p:sldId id="338" r:id="rId6"/>
    <p:sldId id="329" r:id="rId7"/>
    <p:sldId id="295" r:id="rId8"/>
    <p:sldId id="270" r:id="rId9"/>
    <p:sldId id="294" r:id="rId10"/>
    <p:sldId id="297" r:id="rId11"/>
    <p:sldId id="293" r:id="rId12"/>
    <p:sldId id="340" r:id="rId13"/>
    <p:sldId id="299" r:id="rId14"/>
    <p:sldId id="319" r:id="rId15"/>
    <p:sldId id="341" r:id="rId16"/>
    <p:sldId id="342" r:id="rId17"/>
    <p:sldId id="320" r:id="rId18"/>
    <p:sldId id="312" r:id="rId19"/>
    <p:sldId id="326" r:id="rId20"/>
    <p:sldId id="325" r:id="rId21"/>
    <p:sldId id="334" r:id="rId22"/>
    <p:sldId id="324" r:id="rId23"/>
    <p:sldId id="333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  <a:srgbClr val="DF972D"/>
    <a:srgbClr val="E9B76D"/>
    <a:srgbClr val="81C9F0"/>
    <a:srgbClr val="000000"/>
    <a:srgbClr val="DDDDDD"/>
    <a:srgbClr val="AE721A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0330" autoAdjust="0"/>
    <p:restoredTop sz="97231" autoAdjust="0"/>
  </p:normalViewPr>
  <p:slideViewPr>
    <p:cSldViewPr>
      <p:cViewPr>
        <p:scale>
          <a:sx n="75" d="100"/>
          <a:sy n="75" d="100"/>
        </p:scale>
        <p:origin x="-2826" y="-24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4" d="100"/>
          <a:sy n="144" d="100"/>
        </p:scale>
        <p:origin x="-3894" y="-12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79" tIns="48140" rIns="96279" bIns="48140" numCol="1" anchor="t" anchorCtr="0" compatLnSpc="1">
            <a:prstTxWarp prst="textNoShape">
              <a:avLst/>
            </a:prstTxWarp>
          </a:bodyPr>
          <a:lstStyle>
            <a:lvl1pPr defTabSz="963613">
              <a:defRPr sz="1200"/>
            </a:lvl1pPr>
          </a:lstStyle>
          <a:p>
            <a:r>
              <a:rPr lang="en-US"/>
              <a:t>SIGGRAPH 2007 CAF Introductory Slides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79" tIns="48140" rIns="96279" bIns="4814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79" tIns="48140" rIns="96279" bIns="48140" numCol="1" anchor="b" anchorCtr="0" compatLnSpc="1">
            <a:prstTxWarp prst="textNoShape">
              <a:avLst/>
            </a:prstTxWarp>
          </a:bodyPr>
          <a:lstStyle>
            <a:lvl1pPr defTabSz="963613">
              <a:defRPr sz="1200"/>
            </a:lvl1pPr>
          </a:lstStyle>
          <a:p>
            <a:r>
              <a:rPr lang="en-US"/>
              <a:t>Paul Debevec, S2007 CAF Chair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79" tIns="48140" rIns="96279" bIns="4814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41A369B5-4C91-4104-88C2-C211725242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r>
              <a:rPr lang="en-US"/>
              <a:t>SIGGRAPH 2007 CAF Introductory Slides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r>
              <a:rPr lang="en-US"/>
              <a:t>Paul Debevec, S2007 CAF Chair</a:t>
            </a:r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63C63E56-1B26-4E0A-8B8E-B31DD4F1A9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E2AA4-C39B-4BB4-AFB9-BDC9FE2A7D77}" type="slidenum">
              <a:rPr lang="en-US"/>
              <a:pPr/>
              <a:t>1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012AB-522F-4384-A6AB-496B452156A1}" type="slidenum">
              <a:rPr lang="en-US"/>
              <a:pPr/>
              <a:t>10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CF534-79E1-4935-9015-FC8C21816739}" type="slidenum">
              <a:rPr lang="en-US"/>
              <a:pPr/>
              <a:t>11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6481F-A1FD-4267-9C48-78E58992E2A1}" type="slidenum">
              <a:rPr lang="en-US"/>
              <a:pPr/>
              <a:t>12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D82B8-2394-49A9-A872-CE4E9C60546E}" type="slidenum">
              <a:rPr lang="en-US"/>
              <a:pPr/>
              <a:t>13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B2514-559B-47FC-A8C0-1898531E2850}" type="slidenum">
              <a:rPr lang="en-US"/>
              <a:pPr/>
              <a:t>14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8E28C-7430-4618-9697-CC5E05861410}" type="slidenum">
              <a:rPr lang="en-US"/>
              <a:pPr/>
              <a:t>16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0422C-04EF-45E0-8C37-38F0B54A533C}" type="slidenum">
              <a:rPr lang="en-US"/>
              <a:pPr/>
              <a:t>17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0EA573-63C3-421D-AE0B-508F12203518}" type="slidenum">
              <a:rPr lang="en-US"/>
              <a:pPr/>
              <a:t>18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78F89-4294-40FE-8906-F070D9286372}" type="slidenum">
              <a:rPr lang="en-US"/>
              <a:pPr/>
              <a:t>19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E2CA3-D8FC-488E-B842-269461041B2D}" type="slidenum">
              <a:rPr lang="en-US"/>
              <a:pPr/>
              <a:t>20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0D8A7-3D28-451F-BF82-353C090D1002}" type="slidenum">
              <a:rPr lang="en-US"/>
              <a:pPr/>
              <a:t>2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041EB-18DC-41D7-9473-3A4682ED430E}" type="slidenum">
              <a:rPr lang="en-US"/>
              <a:pPr/>
              <a:t>21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CC20E-521B-4167-81EC-2072814A62FD}" type="slidenum">
              <a:rPr lang="en-US"/>
              <a:pPr/>
              <a:t>22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BC5C0-FB88-4CD5-B031-6F97A5D80EE1}" type="slidenum">
              <a:rPr lang="en-US"/>
              <a:pPr/>
              <a:t>3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8F11E-8276-4102-AB9A-4EB4784B3A71}" type="slidenum">
              <a:rPr lang="en-US"/>
              <a:pPr/>
              <a:t>4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48C06-7886-4A04-B2C4-317571F0F0EB}" type="slidenum">
              <a:rPr lang="en-US"/>
              <a:pPr/>
              <a:t>5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9D03E-28CD-4F84-9A85-E74F2120E4CB}" type="slidenum">
              <a:rPr lang="en-US"/>
              <a:pPr/>
              <a:t>6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FEC85-48E9-470E-9CE8-3F1FD89D2ACD}" type="slidenum">
              <a:rPr lang="en-US"/>
              <a:pPr/>
              <a:t>7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5AEB8-D058-4858-99D1-773579ADE7A3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SIGGRAPH 2007 CAF Introductory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Paul Debevec, S2007 CAF Chair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22565-26EF-4DC9-B87F-DD820DE3118C}" type="slidenum">
              <a:rPr lang="en-US"/>
              <a:pPr/>
              <a:t>9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8300" y="280988"/>
            <a:ext cx="4038600" cy="3000375"/>
          </a:xfrm>
          <a:effectLst>
            <a:outerShdw dist="17961" dir="2700000" algn="ctr" rotWithShape="0">
              <a:srgbClr val="000000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475" y="3663950"/>
            <a:ext cx="8431213" cy="294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4041" name="Group 9"/>
          <p:cNvGrpSpPr>
            <a:grpSpLocks/>
          </p:cNvGrpSpPr>
          <p:nvPr userDrawn="1"/>
        </p:nvGrpSpPr>
        <p:grpSpPr bwMode="auto">
          <a:xfrm>
            <a:off x="5394325" y="876300"/>
            <a:ext cx="2794000" cy="1787525"/>
            <a:chOff x="343" y="432"/>
            <a:chExt cx="5082" cy="3217"/>
          </a:xfrm>
        </p:grpSpPr>
        <p:pic>
          <p:nvPicPr>
            <p:cNvPr id="44042" name="Picture 10" descr="S2007 Centered copy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/>
            </a:blip>
            <a:srcRect/>
            <a:stretch>
              <a:fillRect/>
            </a:stretch>
          </p:blipFill>
          <p:spPr bwMode="auto">
            <a:xfrm>
              <a:off x="352" y="448"/>
              <a:ext cx="5073" cy="3201"/>
            </a:xfrm>
            <a:prstGeom prst="rect">
              <a:avLst/>
            </a:prstGeom>
            <a:noFill/>
          </p:spPr>
        </p:pic>
        <p:pic>
          <p:nvPicPr>
            <p:cNvPr id="44043" name="Picture 11" descr="S2007 Centered copy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344" y="440"/>
              <a:ext cx="5073" cy="3201"/>
            </a:xfrm>
            <a:prstGeom prst="rect">
              <a:avLst/>
            </a:prstGeom>
            <a:noFill/>
          </p:spPr>
        </p:pic>
        <p:pic>
          <p:nvPicPr>
            <p:cNvPr id="44044" name="Picture 12" descr="S2007 Centered cop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3" y="432"/>
              <a:ext cx="5073" cy="32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396875"/>
            <a:ext cx="2103438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96875"/>
            <a:ext cx="6159500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>
            <a:lvl1pPr marL="0" indent="0" algn="ctr"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9444" name="Picture 4" descr="gllogo_bi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096000"/>
            <a:ext cx="581025" cy="52546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70E4B-7E3C-4A37-B39D-E849F20D0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96635-D67A-473C-BC14-77A4DD8095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276EA-EB8F-4A3A-88B4-53CBA4DE7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1F483-5003-45FD-B990-C068CEFDD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5C6EB-DC28-4046-847C-606A894109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D58FD-F4D4-49DF-9617-0AE543529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4DFEA-6155-42E1-BA51-37F98AFF23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2CB20-0BF6-4FCF-AF2F-19C9D71988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2D700-22B6-46E3-83F5-621EA89A4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BC2ED-00AC-4BA7-A92F-358FA6DB3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98638"/>
            <a:ext cx="4130675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798638"/>
            <a:ext cx="4132263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96875"/>
            <a:ext cx="84026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98638"/>
            <a:ext cx="8415338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2" name="Line 26"/>
          <p:cNvSpPr>
            <a:spLocks noChangeShapeType="1"/>
          </p:cNvSpPr>
          <p:nvPr userDrawn="1"/>
        </p:nvSpPr>
        <p:spPr bwMode="auto">
          <a:xfrm flipH="1">
            <a:off x="96838" y="6767513"/>
            <a:ext cx="6037262" cy="0"/>
          </a:xfrm>
          <a:prstGeom prst="line">
            <a:avLst/>
          </a:prstGeom>
          <a:noFill/>
          <a:ln w="29210">
            <a:solidFill>
              <a:srgbClr val="81C9F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 userDrawn="1"/>
        </p:nvSpPr>
        <p:spPr bwMode="auto">
          <a:xfrm flipH="1">
            <a:off x="95250" y="1658938"/>
            <a:ext cx="8931275" cy="0"/>
          </a:xfrm>
          <a:prstGeom prst="line">
            <a:avLst/>
          </a:prstGeom>
          <a:noFill/>
          <a:ln w="29210">
            <a:solidFill>
              <a:srgbClr val="81C9F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 userDrawn="1"/>
        </p:nvSpPr>
        <p:spPr bwMode="auto">
          <a:xfrm rot="16200000" flipH="1">
            <a:off x="-2443162" y="4224338"/>
            <a:ext cx="5105400" cy="0"/>
          </a:xfrm>
          <a:prstGeom prst="line">
            <a:avLst/>
          </a:prstGeom>
          <a:noFill/>
          <a:ln w="29210">
            <a:solidFill>
              <a:srgbClr val="81C9F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Line 29"/>
          <p:cNvSpPr>
            <a:spLocks noChangeShapeType="1"/>
          </p:cNvSpPr>
          <p:nvPr userDrawn="1"/>
        </p:nvSpPr>
        <p:spPr bwMode="auto">
          <a:xfrm rot="16200000" flipH="1">
            <a:off x="6729413" y="3956050"/>
            <a:ext cx="4622800" cy="0"/>
          </a:xfrm>
          <a:prstGeom prst="line">
            <a:avLst/>
          </a:prstGeom>
          <a:noFill/>
          <a:ln w="29210">
            <a:solidFill>
              <a:srgbClr val="81C9F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250" name="Picture 34" descr="face tomorrow blue copy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0125" y="6367463"/>
            <a:ext cx="2936875" cy="452437"/>
          </a:xfrm>
          <a:prstGeom prst="rect">
            <a:avLst/>
          </a:prstGeom>
          <a:noFill/>
        </p:spPr>
      </p:pic>
      <p:pic>
        <p:nvPicPr>
          <p:cNvPr id="9251" name="Picture 35" descr="S2007Launch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00963" y="152400"/>
            <a:ext cx="1214437" cy="13716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31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–"/>
        <a:defRPr sz="2600">
          <a:solidFill>
            <a:schemeClr val="tx2"/>
          </a:solidFill>
          <a:latin typeface="+mn-lt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2100">
          <a:solidFill>
            <a:schemeClr val="tx2"/>
          </a:solidFill>
          <a:latin typeface="+mn-lt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807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49A681C4-E57A-4B1C-BDDD-8F9244D081F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88423" name="Picture 7" descr="gllogo_bi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39175" y="6440488"/>
            <a:ext cx="428625" cy="387350"/>
          </a:xfrm>
          <a:prstGeom prst="rect">
            <a:avLst/>
          </a:prstGeom>
          <a:noFill/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3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26" Type="http://schemas.openxmlformats.org/officeDocument/2006/relationships/image" Target="../media/image44.png"/><Relationship Id="rId3" Type="http://schemas.openxmlformats.org/officeDocument/2006/relationships/image" Target="../media/image21.jpeg"/><Relationship Id="rId21" Type="http://schemas.openxmlformats.org/officeDocument/2006/relationships/image" Target="../media/image39.jpeg"/><Relationship Id="rId34" Type="http://schemas.openxmlformats.org/officeDocument/2006/relationships/image" Target="../media/image52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png"/><Relationship Id="rId25" Type="http://schemas.openxmlformats.org/officeDocument/2006/relationships/image" Target="../media/image43.jpeg"/><Relationship Id="rId33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24" Type="http://schemas.openxmlformats.org/officeDocument/2006/relationships/image" Target="../media/image42.jpeg"/><Relationship Id="rId32" Type="http://schemas.openxmlformats.org/officeDocument/2006/relationships/image" Target="../media/image50.jpe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23" Type="http://schemas.openxmlformats.org/officeDocument/2006/relationships/image" Target="../media/image41.jpe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10" Type="http://schemas.openxmlformats.org/officeDocument/2006/relationships/image" Target="../media/image28.png"/><Relationship Id="rId19" Type="http://schemas.openxmlformats.org/officeDocument/2006/relationships/image" Target="../media/image37.jpeg"/><Relationship Id="rId31" Type="http://schemas.openxmlformats.org/officeDocument/2006/relationships/image" Target="../media/image49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Relationship Id="rId27" Type="http://schemas.openxmlformats.org/officeDocument/2006/relationships/image" Target="../media/image45.jpeg"/><Relationship Id="rId30" Type="http://schemas.openxmlformats.org/officeDocument/2006/relationships/image" Target="../media/image48.png"/><Relationship Id="rId35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7" name="Picture 9" descr="IMG_69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0813"/>
            <a:ext cx="9144000" cy="6856413"/>
          </a:xfrm>
          <a:prstGeom prst="rect">
            <a:avLst/>
          </a:prstGeom>
          <a:noFill/>
        </p:spPr>
      </p:pic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4267200" y="5486400"/>
            <a:ext cx="52578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400" b="1" dirty="0">
                <a:latin typeface="Verdana" pitchFamily="34" charset="0"/>
              </a:rPr>
              <a:t>SIGGRAPH 2007 Electronic Theater</a:t>
            </a:r>
          </a:p>
          <a:p>
            <a:pPr algn="ctr">
              <a:spcBef>
                <a:spcPct val="30000"/>
              </a:spcBef>
            </a:pPr>
            <a:r>
              <a:rPr lang="en-US" sz="1400" b="1" dirty="0">
                <a:latin typeface="Verdana" pitchFamily="34" charset="0"/>
              </a:rPr>
              <a:t>Special </a:t>
            </a:r>
            <a:r>
              <a:rPr lang="en-US" sz="1400" b="1" dirty="0" smtClean="0">
                <a:latin typeface="Verdana" pitchFamily="34" charset="0"/>
              </a:rPr>
              <a:t>Screening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02638" cy="12192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Final Selections</a:t>
            </a:r>
            <a:r>
              <a:rPr lang="en-US" dirty="0"/>
              <a:t/>
            </a:r>
            <a:br>
              <a:rPr lang="en-US" dirty="0"/>
            </a:br>
            <a:r>
              <a:rPr lang="en-US" sz="2500" u="sng" dirty="0"/>
              <a:t>Electronic Theater</a:t>
            </a:r>
            <a:r>
              <a:rPr lang="en-US" sz="2500" dirty="0"/>
              <a:t> (36)   </a:t>
            </a:r>
            <a:r>
              <a:rPr lang="en-US" sz="2500" u="sng" dirty="0"/>
              <a:t>Animation Theaters (93)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98638"/>
            <a:ext cx="3352800" cy="39163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700"/>
              <a:t>12 Animation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700"/>
              <a:t>1 Art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700"/>
              <a:t>7 Broadcast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700"/>
              <a:t>0 Cinematic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700"/>
              <a:t>5 Real Time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700"/>
              <a:t>2 Research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700"/>
              <a:t>9 Visual Effects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700"/>
              <a:t>1 Visualization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343400" y="1798638"/>
            <a:ext cx="3352800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342900" indent="-342900">
              <a:lnSpc>
                <a:spcPct val="110000"/>
              </a:lnSpc>
              <a:buClr>
                <a:schemeClr val="accent2"/>
              </a:buClr>
              <a:buSzPct val="110000"/>
              <a:buFontTx/>
              <a:buChar char="•"/>
            </a:pPr>
            <a:r>
              <a:rPr lang="en-US" sz="2700">
                <a:solidFill>
                  <a:schemeClr val="tx2"/>
                </a:solidFill>
              </a:rPr>
              <a:t>32 Animation</a:t>
            </a:r>
          </a:p>
          <a:p>
            <a:pPr marL="342900" indent="-342900">
              <a:lnSpc>
                <a:spcPct val="110000"/>
              </a:lnSpc>
              <a:buClr>
                <a:schemeClr val="accent2"/>
              </a:buClr>
              <a:buSzPct val="110000"/>
              <a:buFontTx/>
              <a:buChar char="•"/>
            </a:pPr>
            <a:r>
              <a:rPr lang="en-US" sz="2700">
                <a:solidFill>
                  <a:schemeClr val="tx2"/>
                </a:solidFill>
              </a:rPr>
              <a:t>4 Art</a:t>
            </a:r>
          </a:p>
          <a:p>
            <a:pPr marL="342900" indent="-342900">
              <a:lnSpc>
                <a:spcPct val="110000"/>
              </a:lnSpc>
              <a:buClr>
                <a:schemeClr val="accent2"/>
              </a:buClr>
              <a:buSzPct val="110000"/>
              <a:buFontTx/>
              <a:buChar char="•"/>
            </a:pPr>
            <a:r>
              <a:rPr lang="en-US" sz="2700">
                <a:solidFill>
                  <a:schemeClr val="tx2"/>
                </a:solidFill>
              </a:rPr>
              <a:t>15 Broadcast</a:t>
            </a:r>
          </a:p>
          <a:p>
            <a:pPr marL="342900" indent="-342900">
              <a:lnSpc>
                <a:spcPct val="110000"/>
              </a:lnSpc>
              <a:buClr>
                <a:schemeClr val="accent2"/>
              </a:buClr>
              <a:buSzPct val="110000"/>
              <a:buFontTx/>
              <a:buChar char="•"/>
            </a:pPr>
            <a:r>
              <a:rPr lang="en-US" sz="2700">
                <a:solidFill>
                  <a:schemeClr val="tx2"/>
                </a:solidFill>
              </a:rPr>
              <a:t>5 Cinematic</a:t>
            </a:r>
          </a:p>
          <a:p>
            <a:pPr marL="342900" indent="-342900">
              <a:lnSpc>
                <a:spcPct val="110000"/>
              </a:lnSpc>
              <a:buClr>
                <a:schemeClr val="accent2"/>
              </a:buClr>
              <a:buSzPct val="110000"/>
              <a:buFontTx/>
              <a:buChar char="•"/>
            </a:pPr>
            <a:r>
              <a:rPr lang="en-US" sz="2700">
                <a:solidFill>
                  <a:schemeClr val="tx2"/>
                </a:solidFill>
              </a:rPr>
              <a:t>8 Real Time</a:t>
            </a:r>
          </a:p>
          <a:p>
            <a:pPr marL="342900" indent="-342900">
              <a:lnSpc>
                <a:spcPct val="110000"/>
              </a:lnSpc>
              <a:buClr>
                <a:schemeClr val="accent2"/>
              </a:buClr>
              <a:buSzPct val="110000"/>
              <a:buFontTx/>
              <a:buChar char="•"/>
            </a:pPr>
            <a:r>
              <a:rPr lang="en-US" sz="2700">
                <a:solidFill>
                  <a:schemeClr val="tx2"/>
                </a:solidFill>
              </a:rPr>
              <a:t>5 Research</a:t>
            </a:r>
          </a:p>
          <a:p>
            <a:pPr marL="342900" indent="-342900">
              <a:lnSpc>
                <a:spcPct val="110000"/>
              </a:lnSpc>
              <a:buClr>
                <a:schemeClr val="accent2"/>
              </a:buClr>
              <a:buSzPct val="110000"/>
              <a:buFontTx/>
              <a:buChar char="•"/>
            </a:pPr>
            <a:r>
              <a:rPr lang="en-US" sz="2700">
                <a:solidFill>
                  <a:schemeClr val="tx2"/>
                </a:solidFill>
              </a:rPr>
              <a:t>9 Visual Effects</a:t>
            </a:r>
          </a:p>
          <a:p>
            <a:pPr marL="342900" indent="-342900">
              <a:lnSpc>
                <a:spcPct val="110000"/>
              </a:lnSpc>
              <a:buClr>
                <a:schemeClr val="accent2"/>
              </a:buClr>
              <a:buSzPct val="110000"/>
              <a:buFontTx/>
              <a:buChar char="•"/>
            </a:pPr>
            <a:r>
              <a:rPr lang="en-US" sz="2700">
                <a:solidFill>
                  <a:schemeClr val="tx2"/>
                </a:solidFill>
              </a:rPr>
              <a:t>8 Visualization</a:t>
            </a: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4114800" y="18288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02638" cy="12192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Final Selections</a:t>
            </a:r>
            <a:r>
              <a:rPr lang="en-US" dirty="0"/>
              <a:t/>
            </a:r>
            <a:br>
              <a:rPr lang="en-US" dirty="0"/>
            </a:br>
            <a:r>
              <a:rPr lang="en-US" sz="2500" u="sng" dirty="0"/>
              <a:t>35 Electronic Theater</a:t>
            </a:r>
            <a:r>
              <a:rPr lang="en-US" sz="2500" dirty="0"/>
              <a:t>    (93 Animation Theaters 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98638"/>
            <a:ext cx="3352800" cy="48307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</a:pPr>
            <a:r>
              <a:rPr lang="en-US" sz="2200"/>
              <a:t>12 Animation</a:t>
            </a:r>
            <a:br>
              <a:rPr lang="en-US" sz="2200"/>
            </a:br>
            <a:endParaRPr lang="en-US" sz="220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</a:pPr>
            <a:r>
              <a:rPr lang="en-US" sz="2200"/>
              <a:t>1 Art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</a:pPr>
            <a:r>
              <a:rPr lang="en-US" sz="2200"/>
              <a:t>6 Broadcast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</a:pPr>
            <a:r>
              <a:rPr lang="en-US" sz="2200"/>
              <a:t>3 Cinematic &amp;</a:t>
            </a:r>
            <a:br>
              <a:rPr lang="en-US" sz="2200"/>
            </a:br>
            <a:r>
              <a:rPr lang="en-US" sz="2200"/>
              <a:t>   Real Time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</a:pPr>
            <a:r>
              <a:rPr lang="en-US" sz="2200"/>
              <a:t>3 Research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</a:pPr>
            <a:r>
              <a:rPr lang="en-US" sz="2200"/>
              <a:t>8 Visual Effects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</a:pPr>
            <a:r>
              <a:rPr lang="en-US" sz="2200"/>
              <a:t>1 Visualization</a:t>
            </a:r>
          </a:p>
        </p:txBody>
      </p:sp>
      <p:pic>
        <p:nvPicPr>
          <p:cNvPr id="1986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497513"/>
            <a:ext cx="6858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865313"/>
            <a:ext cx="685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874838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6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7704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6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5410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6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1828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68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1828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69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1865313"/>
            <a:ext cx="685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70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6019800"/>
            <a:ext cx="6858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71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19400" y="4038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7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1865313"/>
            <a:ext cx="685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73" name="Picture 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19400" y="3341688"/>
            <a:ext cx="685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74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81400" y="4724400"/>
            <a:ext cx="685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75" name="Picture 1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81400" y="3276600"/>
            <a:ext cx="6858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76" name="Picture 2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43400" y="5410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77" name="Picture 2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91400" y="1828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78" name="Picture 2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43400" y="2376488"/>
            <a:ext cx="6858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79" name="Picture 2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05400" y="2389188"/>
            <a:ext cx="685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80" name="Picture 2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343400" y="4054475"/>
            <a:ext cx="685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82" name="Picture 2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581400" y="4075113"/>
            <a:ext cx="685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85" name="Picture 29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867400" y="23510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86" name="Picture 3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629400" y="2324100"/>
            <a:ext cx="6858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87" name="Picture 3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343400" y="3276600"/>
            <a:ext cx="6858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88" name="Picture 3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343400" y="47704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89" name="Picture 3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105400" y="5410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90" name="Picture 3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867400" y="5494338"/>
            <a:ext cx="685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91" name="Picture 35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391400" y="2373313"/>
            <a:ext cx="685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92" name="Picture 36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819400" y="2740025"/>
            <a:ext cx="685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93" name="Picture 37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105400" y="3341688"/>
            <a:ext cx="685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94" name="Picture 38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867400" y="33035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95" name="Picture 39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629400" y="5426075"/>
            <a:ext cx="685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96" name="Picture 40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6629400" y="33035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97" name="Picture 41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391400" y="5446713"/>
            <a:ext cx="685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98699" name="Picture 43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8153400" y="5440363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And the </a:t>
            </a:r>
            <a:r>
              <a:rPr lang="en-US" dirty="0" smtClean="0">
                <a:solidFill>
                  <a:schemeClr val="accent2"/>
                </a:solidFill>
              </a:rPr>
              <a:t>award winners </a:t>
            </a:r>
            <a:r>
              <a:rPr lang="en-US" dirty="0">
                <a:solidFill>
                  <a:schemeClr val="accent2"/>
                </a:solidFill>
              </a:rPr>
              <a:t>are: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5410200" cy="48307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100" b="1">
                <a:solidFill>
                  <a:srgbClr val="FFFF00"/>
                </a:solidFill>
              </a:rPr>
              <a:t>Ark</a:t>
            </a:r>
            <a:r>
              <a:rPr lang="en-US" sz="2100"/>
              <a:t> – </a:t>
            </a:r>
            <a:r>
              <a:rPr lang="en-US" sz="2100" b="1"/>
              <a:t>Best of Show</a:t>
            </a:r>
          </a:p>
          <a:p>
            <a:pPr lvl="1">
              <a:lnSpc>
                <a:spcPct val="100000"/>
              </a:lnSpc>
            </a:pPr>
            <a:r>
              <a:rPr lang="en-US" sz="1800"/>
              <a:t>Grzegorz Jonkajtys &amp; Marcin Kobylecki</a:t>
            </a:r>
          </a:p>
          <a:p>
            <a:pPr lvl="1">
              <a:lnSpc>
                <a:spcPct val="100000"/>
              </a:lnSpc>
            </a:pPr>
            <a:r>
              <a:rPr lang="en-US" sz="1800"/>
              <a:t>Independent Filmmakers, Poland</a:t>
            </a:r>
          </a:p>
          <a:p>
            <a:pPr>
              <a:lnSpc>
                <a:spcPct val="100000"/>
              </a:lnSpc>
            </a:pPr>
            <a:r>
              <a:rPr lang="en-US" sz="2100" b="1">
                <a:solidFill>
                  <a:srgbClr val="FFFF00"/>
                </a:solidFill>
              </a:rPr>
              <a:t>Dreammaker</a:t>
            </a:r>
            <a:r>
              <a:rPr lang="en-US" sz="2100"/>
              <a:t> – </a:t>
            </a:r>
            <a:r>
              <a:rPr lang="en-US" sz="2100" b="1"/>
              <a:t>Jury Honors</a:t>
            </a:r>
          </a:p>
          <a:p>
            <a:pPr lvl="1">
              <a:lnSpc>
                <a:spcPct val="100000"/>
              </a:lnSpc>
            </a:pPr>
            <a:r>
              <a:rPr lang="en-US" sz="1800"/>
              <a:t>Leszek Plichta</a:t>
            </a:r>
          </a:p>
          <a:p>
            <a:pPr lvl="1">
              <a:lnSpc>
                <a:spcPct val="100000"/>
              </a:lnSpc>
            </a:pPr>
            <a:r>
              <a:rPr lang="en-US" sz="1800"/>
              <a:t>Institute of Animation, Visual Effects and Digital Post Production / Filmakademie Baden-Wurttemberg, Germany</a:t>
            </a:r>
          </a:p>
          <a:p>
            <a:pPr>
              <a:lnSpc>
                <a:spcPct val="100000"/>
              </a:lnSpc>
            </a:pPr>
            <a:r>
              <a:rPr lang="en-US" sz="2100" b="1">
                <a:solidFill>
                  <a:srgbClr val="FFFF00"/>
                </a:solidFill>
              </a:rPr>
              <a:t>En Tus Brazos</a:t>
            </a:r>
            <a:r>
              <a:rPr lang="en-US" sz="2100"/>
              <a:t> – </a:t>
            </a:r>
            <a:r>
              <a:rPr lang="en-US" sz="2100" b="1"/>
              <a:t>Award of Excellence</a:t>
            </a:r>
          </a:p>
          <a:p>
            <a:pPr lvl="1">
              <a:lnSpc>
                <a:spcPct val="100000"/>
              </a:lnSpc>
            </a:pPr>
            <a:r>
              <a:rPr lang="en-US" sz="1800"/>
              <a:t>Francois-Xavier Goby, Edouard Jouret, Matthieu Landour</a:t>
            </a:r>
          </a:p>
          <a:p>
            <a:pPr lvl="1">
              <a:lnSpc>
                <a:spcPct val="100000"/>
              </a:lnSpc>
            </a:pPr>
            <a:r>
              <a:rPr lang="en-US" sz="1800"/>
              <a:t>Supinfocom Valenciennes, France</a:t>
            </a:r>
          </a:p>
        </p:txBody>
      </p:sp>
      <p:pic>
        <p:nvPicPr>
          <p:cNvPr id="86020" name="Picture 4" descr="Image_06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0" y="3200400"/>
            <a:ext cx="2857500" cy="1606550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</p:pic>
      <p:pic>
        <p:nvPicPr>
          <p:cNvPr id="86021" name="Picture 5" descr="Image_03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0" y="4876800"/>
            <a:ext cx="2857500" cy="1606550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</p:pic>
      <p:pic>
        <p:nvPicPr>
          <p:cNvPr id="86022" name="Picture 6" descr="Image_04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5500" y="1517650"/>
            <a:ext cx="2857500" cy="1606550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5" name="Picture 5" descr="PreShowCard_ETPreSh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381000"/>
            <a:ext cx="10668000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PreShowCard_ChaosThe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5143500"/>
          </a:xfrm>
          <a:prstGeom prst="rect">
            <a:avLst/>
          </a:prstGeom>
          <a:noFill/>
        </p:spPr>
      </p:pic>
      <p:pic>
        <p:nvPicPr>
          <p:cNvPr id="124933" name="Picture 5" descr="PreShowCard_ChaosThe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5143500"/>
          </a:xfrm>
          <a:prstGeom prst="rect">
            <a:avLst/>
          </a:prstGeom>
          <a:noFill/>
        </p:spPr>
      </p:pic>
      <p:pic>
        <p:nvPicPr>
          <p:cNvPr id="124934" name="Picture 6" descr="HDV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09700"/>
            <a:ext cx="9144000" cy="445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eople\debevec\public_html\CAF2007\PowerPoint\Debevec-CAF2007-IntroductorySlides-web\CAF2007-Slide14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IMG_0030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-1219200" y="-1219200"/>
            <a:ext cx="12115800" cy="807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</a:rPr>
              <a:t>The Laser Guys!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1452563" y="5489575"/>
            <a:ext cx="22939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Matt Polak</a:t>
            </a:r>
          </a:p>
          <a:p>
            <a:pPr algn="ctr"/>
            <a:r>
              <a:rPr lang="en-US" sz="1600" i="1"/>
              <a:t>Raven Systems Design</a:t>
            </a:r>
          </a:p>
          <a:p>
            <a:pPr algn="ctr"/>
            <a:r>
              <a:rPr lang="en-US" sz="1600"/>
              <a:t>Cleveland, OH</a:t>
            </a: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3735388" y="5499100"/>
            <a:ext cx="33131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Steve Heminover &amp; Mike McHale</a:t>
            </a:r>
          </a:p>
          <a:p>
            <a:pPr algn="ctr"/>
            <a:r>
              <a:rPr lang="en-US" sz="1600" i="1"/>
              <a:t>Aura Technologies</a:t>
            </a:r>
          </a:p>
          <a:p>
            <a:pPr algn="ctr"/>
            <a:r>
              <a:rPr lang="en-US" sz="1600"/>
              <a:t>Chicago, IL</a:t>
            </a:r>
          </a:p>
        </p:txBody>
      </p:sp>
      <p:pic>
        <p:nvPicPr>
          <p:cNvPr id="120842" name="Picture 10" descr="IMG_7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96975"/>
            <a:ext cx="5638800" cy="4229100"/>
          </a:xfrm>
          <a:prstGeom prst="rect">
            <a:avLst/>
          </a:prstGeom>
          <a:noFill/>
          <a:effectLst>
            <a:outerShdw dist="53882" dir="27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1" name="Picture 5" descr="Resize of IMG_9998"/>
          <p:cNvPicPr>
            <a:picLocks noChangeAspect="1" noChangeArrowheads="1"/>
          </p:cNvPicPr>
          <p:nvPr/>
        </p:nvPicPr>
        <p:blipFill>
          <a:blip r:embed="rId3" cstate="print">
            <a:lum bright="12000" contrast="24000"/>
          </a:blip>
          <a:srcRect/>
          <a:stretch>
            <a:fillRect/>
          </a:stretch>
        </p:blipFill>
        <p:spPr bwMode="auto">
          <a:xfrm>
            <a:off x="-381000" y="50800"/>
            <a:ext cx="10058400" cy="6705600"/>
          </a:xfrm>
          <a:prstGeom prst="rect">
            <a:avLst/>
          </a:prstGeom>
          <a:noFill/>
        </p:spPr>
      </p:pic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65125" y="6208713"/>
            <a:ext cx="278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Ken Perlin plays </a:t>
            </a:r>
            <a:r>
              <a:rPr lang="en-US" i="1"/>
              <a:t>Tempest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IMG_7316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152400" y="6324600"/>
            <a:ext cx="635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Custom authentic arcade controllers from WESTCONTROLS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Resize of IMG_99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-508000"/>
            <a:ext cx="11201400" cy="7467600"/>
          </a:xfrm>
          <a:prstGeom prst="rect">
            <a:avLst/>
          </a:prstGeom>
          <a:noFill/>
        </p:spPr>
      </p:pic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625858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 b="1" dirty="0" smtClean="0">
                <a:latin typeface="Verdana" pitchFamily="34" charset="0"/>
              </a:rPr>
              <a:t>The line for the Wednesday evening show forms outside the Civic Theatre</a:t>
            </a:r>
            <a:endParaRPr lang="en-US" sz="14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152400" y="6324600"/>
            <a:ext cx="7558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Video: John Knoll plays Star Wars on opening </a:t>
            </a:r>
            <a:r>
              <a:rPr lang="en-US" dirty="0" smtClean="0">
                <a:solidFill>
                  <a:schemeClr val="bg1"/>
                </a:solidFill>
              </a:rPr>
              <a:t>night, blows up death star!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04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5344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Extra Special </a:t>
            </a:r>
            <a:r>
              <a:rPr lang="en-US" dirty="0">
                <a:solidFill>
                  <a:schemeClr val="accent2"/>
                </a:solidFill>
              </a:rPr>
              <a:t>Thanks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RIOT – Chris </a:t>
            </a:r>
            <a:r>
              <a:rPr lang="en-US" sz="2000" dirty="0" err="1"/>
              <a:t>Almerico</a:t>
            </a:r>
            <a:r>
              <a:rPr lang="en-US" sz="2000" dirty="0"/>
              <a:t>, Colby Allen, Matthew McManus (HDCAM/SR)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Andy Lesniak (Opening Sequence), Chris Blyth (AT Trailer),</a:t>
            </a:r>
            <a:br>
              <a:rPr lang="en-US" sz="2000" dirty="0"/>
            </a:br>
            <a:r>
              <a:rPr lang="en-US" sz="2000" dirty="0"/>
              <a:t>Florian Witzel (Title Animations)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Jim </a:t>
            </a:r>
            <a:r>
              <a:rPr lang="en-US" sz="2000" dirty="0" err="1"/>
              <a:t>Blinn</a:t>
            </a:r>
            <a:r>
              <a:rPr lang="en-US" sz="2000" dirty="0"/>
              <a:t>, Michael Cohen, David </a:t>
            </a:r>
            <a:r>
              <a:rPr lang="en-US" sz="2000" dirty="0" err="1"/>
              <a:t>Theil</a:t>
            </a:r>
            <a:r>
              <a:rPr lang="en-US" sz="2000" dirty="0"/>
              <a:t> (Papers Preview)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Atari – </a:t>
            </a:r>
            <a:r>
              <a:rPr lang="en-US" sz="2000" dirty="0" err="1"/>
              <a:t>Kathyrn</a:t>
            </a:r>
            <a:r>
              <a:rPr lang="en-US" sz="2000" dirty="0"/>
              <a:t> Butters and </a:t>
            </a:r>
            <a:r>
              <a:rPr lang="en-US" sz="2000" dirty="0" err="1"/>
              <a:t>LucasArts</a:t>
            </a:r>
            <a:r>
              <a:rPr lang="en-US" sz="2000" dirty="0"/>
              <a:t>/ILM - Miles Perkins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Hewlett-Packard (Jury System Computers)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SONY Pictures </a:t>
            </a:r>
            <a:r>
              <a:rPr lang="en-US" sz="2000" dirty="0" err="1"/>
              <a:t>Imageworks</a:t>
            </a:r>
            <a:r>
              <a:rPr lang="en-US" sz="2000" dirty="0"/>
              <a:t> - </a:t>
            </a:r>
            <a:r>
              <a:rPr lang="en-US" sz="2100" dirty="0"/>
              <a:t>Brian Hamblin, Sean </a:t>
            </a:r>
            <a:r>
              <a:rPr lang="en-US" sz="2100" dirty="0" err="1"/>
              <a:t>Callan</a:t>
            </a:r>
            <a:r>
              <a:rPr lang="en-US" sz="2100" dirty="0"/>
              <a:t>, Dawn </a:t>
            </a:r>
            <a:r>
              <a:rPr lang="en-US" sz="2100" dirty="0" err="1"/>
              <a:t>Guinta</a:t>
            </a:r>
            <a:r>
              <a:rPr lang="en-US" sz="2100" dirty="0"/>
              <a:t>, </a:t>
            </a:r>
            <a:r>
              <a:rPr lang="en-US" sz="2100" dirty="0" err="1"/>
              <a:t>Sande</a:t>
            </a:r>
            <a:r>
              <a:rPr lang="en-US" sz="2100" dirty="0"/>
              <a:t> </a:t>
            </a:r>
            <a:r>
              <a:rPr lang="en-US" sz="2100" dirty="0" err="1"/>
              <a:t>Scoredos</a:t>
            </a:r>
            <a:r>
              <a:rPr lang="en-US" sz="2100" dirty="0"/>
              <a:t>, Don Levy (HDCAM and DVD)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Technicolor – Bob Michaels, Miles </a:t>
            </a:r>
            <a:r>
              <a:rPr lang="en-US" sz="2100" dirty="0" err="1"/>
              <a:t>DelHoyo</a:t>
            </a:r>
            <a:r>
              <a:rPr lang="en-US" sz="2100" dirty="0"/>
              <a:t>, Nathan Phillips (</a:t>
            </a:r>
            <a:r>
              <a:rPr lang="en-US" sz="2100" dirty="0" err="1"/>
              <a:t>Blu</a:t>
            </a:r>
            <a:r>
              <a:rPr lang="en-US" sz="2100" dirty="0"/>
              <a:t>-Ray Disc)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Rob Groome, Drew Weiss, Tom Pereira, Randy Hill, Bill </a:t>
            </a:r>
            <a:r>
              <a:rPr lang="en-US" sz="2000" dirty="0" smtClean="0"/>
              <a:t>Swartout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96875"/>
            <a:ext cx="6421438" cy="1219200"/>
          </a:xfrm>
        </p:spPr>
        <p:txBody>
          <a:bodyPr/>
          <a:lstStyle/>
          <a:p>
            <a:r>
              <a:rPr lang="en-US"/>
              <a:t>SIGGRAPH 2008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975"/>
            <a:ext cx="7705725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990600" y="3886200"/>
            <a:ext cx="4953000" cy="1752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86200"/>
            <a:ext cx="5105400" cy="2743200"/>
          </a:xfrm>
          <a:noFill/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AE721A"/>
                </a:solidFill>
              </a:rPr>
              <a:t>Los Angeles</a:t>
            </a:r>
            <a:r>
              <a:rPr lang="en-US" sz="2400" dirty="0">
                <a:solidFill>
                  <a:srgbClr val="AE721A"/>
                </a:solidFill>
              </a:rPr>
              <a:t>, August 11-15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AE721A"/>
                </a:solidFill>
              </a:rPr>
              <a:t>Computer Animation Festival</a:t>
            </a:r>
            <a:r>
              <a:rPr lang="en-US" sz="2400" dirty="0">
                <a:solidFill>
                  <a:srgbClr val="AE721A"/>
                </a:solidFill>
              </a:rPr>
              <a:t> Submit: 30 January 2008</a:t>
            </a:r>
            <a:br>
              <a:rPr lang="en-US" sz="2400" dirty="0">
                <a:solidFill>
                  <a:srgbClr val="AE721A"/>
                </a:solidFill>
              </a:rPr>
            </a:br>
            <a:r>
              <a:rPr lang="en-US" sz="2400" dirty="0">
                <a:solidFill>
                  <a:srgbClr val="AE721A"/>
                </a:solidFill>
              </a:rPr>
              <a:t>Upload: 27 February 2008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AE721A"/>
                </a:solidFill>
              </a:rPr>
              <a:t>Student Volunteers</a:t>
            </a:r>
            <a:r>
              <a:rPr lang="en-US" sz="2400" dirty="0">
                <a:solidFill>
                  <a:srgbClr val="AE721A"/>
                </a:solidFill>
              </a:rPr>
              <a:t> Applications Submit: 24 February 2008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800100" y="561975"/>
            <a:ext cx="7486650" cy="641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</a:rPr>
              <a:t>www.siggraph.org/s2008/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6740" name="Picture 4" descr="Resize of IMG_0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00" y="-457200"/>
            <a:ext cx="10972800" cy="7315200"/>
          </a:xfrm>
          <a:prstGeom prst="rect">
            <a:avLst/>
          </a:prstGeom>
          <a:noFill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6397823"/>
            <a:ext cx="617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 b="1" dirty="0" smtClean="0">
                <a:latin typeface="Verdana" pitchFamily="34" charset="0"/>
              </a:rPr>
              <a:t>Fisheye view of the preshow in progress from the balcony</a:t>
            </a:r>
            <a:endParaRPr lang="en-US" sz="14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381000" y="804863"/>
            <a:ext cx="72390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Paul Debevec</a:t>
            </a:r>
            <a:r>
              <a:rPr lang="en-US">
                <a:solidFill>
                  <a:schemeClr val="tx2"/>
                </a:solidFill>
              </a:rPr>
              <a:t>, Chair</a:t>
            </a:r>
          </a:p>
          <a:p>
            <a:r>
              <a:rPr lang="en-US" b="1">
                <a:solidFill>
                  <a:schemeClr val="tx2"/>
                </a:solidFill>
              </a:rPr>
              <a:t>Maya Martinez</a:t>
            </a:r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	Electronic Theater &amp;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	Outreach and Event Producer</a:t>
            </a:r>
            <a:br>
              <a:rPr lang="en-US">
                <a:solidFill>
                  <a:schemeClr val="tx2"/>
                </a:solidFill>
              </a:rPr>
            </a:br>
            <a:r>
              <a:rPr lang="en-US" b="1">
                <a:solidFill>
                  <a:schemeClr val="tx2"/>
                </a:solidFill>
              </a:rPr>
              <a:t>Carlye Archibeque</a:t>
            </a:r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	Assistant Producer</a:t>
            </a:r>
          </a:p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4572000" y="804863"/>
            <a:ext cx="4114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Sebastian Sylwan</a:t>
            </a:r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	Technology Director</a:t>
            </a:r>
          </a:p>
          <a:p>
            <a:r>
              <a:rPr lang="en-US" b="1">
                <a:solidFill>
                  <a:schemeClr val="tx2"/>
                </a:solidFill>
              </a:rPr>
              <a:t>Tom Pereira</a:t>
            </a:r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	Animation Theater Producer</a:t>
            </a:r>
          </a:p>
          <a:p>
            <a:r>
              <a:rPr lang="en-US" b="1">
                <a:solidFill>
                  <a:schemeClr val="tx2"/>
                </a:solidFill>
              </a:rPr>
              <a:t>Samuel Lord Black</a:t>
            </a:r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	Minister of Information</a:t>
            </a: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1038225" y="166688"/>
            <a:ext cx="706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Computer Animation Festival Committee</a:t>
            </a:r>
          </a:p>
        </p:txBody>
      </p:sp>
      <p:pic>
        <p:nvPicPr>
          <p:cNvPr id="196610" name="Picture 2" descr="IMG_0125-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40025"/>
            <a:ext cx="5822950" cy="3813175"/>
          </a:xfrm>
          <a:prstGeom prst="rect">
            <a:avLst/>
          </a:prstGeom>
          <a:noFill/>
          <a:effectLst>
            <a:outerShdw dist="71842" dir="2700000" algn="ctr" rotWithShape="0">
              <a:srgbClr val="000000"/>
            </a:outerShdw>
          </a:effectLst>
        </p:spPr>
      </p:pic>
      <p:pic>
        <p:nvPicPr>
          <p:cNvPr id="196616" name="Picture 8" descr="IMG_712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5288" y="2736850"/>
            <a:ext cx="1789112" cy="3810000"/>
          </a:xfrm>
          <a:prstGeom prst="rect">
            <a:avLst/>
          </a:prstGeom>
          <a:noFill/>
          <a:effectLst>
            <a:outerShdw dist="71842" dir="27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 r="874"/>
          <a:stretch>
            <a:fillRect/>
          </a:stretch>
        </p:blipFill>
        <p:spPr bwMode="auto">
          <a:xfrm>
            <a:off x="7045325" y="609600"/>
            <a:ext cx="154622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</p:pic>
      <p:pic>
        <p:nvPicPr>
          <p:cNvPr id="144387" name="Picture 3" descr="digit_cart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6088" y="3810000"/>
            <a:ext cx="1912937" cy="2006600"/>
          </a:xfrm>
          <a:prstGeom prst="rect">
            <a:avLst/>
          </a:prstGeom>
          <a:noFill/>
          <a:effectLst>
            <a:outerShdw dist="53882" dir="2700000" algn="ctr" rotWithShape="0">
              <a:srgbClr val="000000"/>
            </a:outerShdw>
          </a:effectLst>
        </p:spPr>
      </p:pic>
      <p:pic>
        <p:nvPicPr>
          <p:cNvPr id="144388" name="Picture 4" descr="Habib-Zargarpour-portrait_0430_cr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7325" y="333375"/>
            <a:ext cx="1566863" cy="1828800"/>
          </a:xfrm>
          <a:prstGeom prst="rect">
            <a:avLst/>
          </a:prstGeom>
          <a:noFill/>
          <a:effectLst>
            <a:outerShdw dist="53882" dir="2700000" algn="ctr" rotWithShape="0">
              <a:srgbClr val="000000"/>
            </a:outerShdw>
          </a:effectLst>
        </p:spPr>
      </p:pic>
      <p:pic>
        <p:nvPicPr>
          <p:cNvPr id="144389" name="Picture 5" descr="Shelley-Page-RM-054"/>
          <p:cNvPicPr>
            <a:picLocks noChangeAspect="1" noChangeArrowheads="1"/>
          </p:cNvPicPr>
          <p:nvPr/>
        </p:nvPicPr>
        <p:blipFill>
          <a:blip r:embed="rId6" cstate="print">
            <a:lum bright="6000" contrast="6000"/>
          </a:blip>
          <a:srcRect/>
          <a:stretch>
            <a:fillRect/>
          </a:stretch>
        </p:blipFill>
        <p:spPr bwMode="auto">
          <a:xfrm>
            <a:off x="4606925" y="409575"/>
            <a:ext cx="2209800" cy="1676400"/>
          </a:xfrm>
          <a:prstGeom prst="rect">
            <a:avLst/>
          </a:prstGeom>
          <a:noFill/>
          <a:effectLst>
            <a:outerShdw dist="53882" dir="2700000" algn="ctr" rotWithShape="0">
              <a:srgbClr val="000000"/>
            </a:outerShdw>
          </a:effectLst>
        </p:spPr>
      </p:pic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925" y="3429000"/>
            <a:ext cx="1730375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</p:pic>
      <p:pic>
        <p:nvPicPr>
          <p:cNvPr id="144391" name="Picture 7"/>
          <p:cNvPicPr>
            <a:picLocks noChangeAspect="1" noChangeArrowheads="1"/>
          </p:cNvPicPr>
          <p:nvPr/>
        </p:nvPicPr>
        <p:blipFill>
          <a:blip r:embed="rId8" cstate="print"/>
          <a:srcRect l="51486" t="18155" r="9488" b="17323"/>
          <a:stretch>
            <a:fillRect/>
          </a:stretch>
        </p:blipFill>
        <p:spPr bwMode="auto">
          <a:xfrm>
            <a:off x="4454525" y="4219575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</p:pic>
      <p:pic>
        <p:nvPicPr>
          <p:cNvPr id="144392" name="Picture 8"/>
          <p:cNvPicPr>
            <a:picLocks noChangeAspect="1" noChangeArrowheads="1"/>
          </p:cNvPicPr>
          <p:nvPr/>
        </p:nvPicPr>
        <p:blipFill>
          <a:blip r:embed="rId9" cstate="print">
            <a:lum bright="6000"/>
          </a:blip>
          <a:srcRect l="9413" r="9105"/>
          <a:stretch>
            <a:fillRect/>
          </a:stretch>
        </p:blipFill>
        <p:spPr bwMode="auto">
          <a:xfrm>
            <a:off x="625475" y="490538"/>
            <a:ext cx="1676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</p:pic>
      <p:pic>
        <p:nvPicPr>
          <p:cNvPr id="14439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73325" y="4076700"/>
            <a:ext cx="169068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</p:pic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6740525" y="5840413"/>
            <a:ext cx="2022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Carter Emmart</a:t>
            </a:r>
            <a:r>
              <a:rPr lang="en-US" sz="1600"/>
              <a:t/>
            </a:r>
            <a:br>
              <a:rPr lang="en-US" sz="1600"/>
            </a:br>
            <a:r>
              <a:rPr lang="en-US" sz="1600">
                <a:solidFill>
                  <a:srgbClr val="AFAFFF"/>
                </a:solidFill>
              </a:rPr>
              <a:t>Hayden Planetarium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4851400" y="6019800"/>
            <a:ext cx="1339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Gavin Miller</a:t>
            </a:r>
            <a:r>
              <a:rPr lang="en-US" sz="1600">
                <a:solidFill>
                  <a:schemeClr val="tx2"/>
                </a:solidFill>
              </a:rPr>
              <a:t/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rgbClr val="AFAFFF"/>
                </a:solidFill>
              </a:rPr>
              <a:t>Adobe</a:t>
            </a: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7054850" y="3076575"/>
            <a:ext cx="1525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Nickson Fong</a:t>
            </a:r>
            <a:r>
              <a:rPr lang="en-US" sz="1600"/>
              <a:t/>
            </a:r>
            <a:br>
              <a:rPr lang="en-US" sz="1600"/>
            </a:br>
            <a:r>
              <a:rPr lang="en-US" sz="1600">
                <a:solidFill>
                  <a:srgbClr val="AFAFFF"/>
                </a:solidFill>
              </a:rPr>
              <a:t>Egg Story</a:t>
            </a:r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563563" y="2590800"/>
            <a:ext cx="17986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Jay Redd</a:t>
            </a:r>
            <a:r>
              <a:rPr lang="en-US" sz="1600"/>
              <a:t/>
            </a:r>
            <a:br>
              <a:rPr lang="en-US" sz="1600"/>
            </a:br>
            <a:r>
              <a:rPr lang="en-US" sz="1600">
                <a:solidFill>
                  <a:srgbClr val="AFAFFF"/>
                </a:solidFill>
              </a:rPr>
              <a:t>Sony Imageworks</a:t>
            </a:r>
          </a:p>
        </p:txBody>
      </p:sp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2566988" y="2209800"/>
            <a:ext cx="18875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Habib Zargarpour</a:t>
            </a:r>
            <a:r>
              <a:rPr lang="en-US" sz="1600"/>
              <a:t/>
            </a:r>
            <a:br>
              <a:rPr lang="en-US" sz="1600"/>
            </a:br>
            <a:r>
              <a:rPr lang="en-US" sz="1600">
                <a:solidFill>
                  <a:srgbClr val="AFAFFF"/>
                </a:solidFill>
              </a:rPr>
              <a:t>Electronic Arts</a:t>
            </a:r>
          </a:p>
        </p:txBody>
      </p:sp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4992688" y="2133600"/>
            <a:ext cx="1436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0000"/>
            </a:pPr>
            <a:r>
              <a:rPr lang="en-US" sz="1600" b="1"/>
              <a:t>Shelley Page</a:t>
            </a:r>
            <a:r>
              <a:rPr lang="en-US" sz="1600"/>
              <a:t/>
            </a:r>
            <a:br>
              <a:rPr lang="en-US" sz="1600"/>
            </a:br>
            <a:r>
              <a:rPr lang="en-US" sz="1600">
                <a:solidFill>
                  <a:srgbClr val="AFAFFF"/>
                </a:solidFill>
              </a:rPr>
              <a:t>Dreamworks</a:t>
            </a:r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2582863" y="6172200"/>
            <a:ext cx="1471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Michael Kass</a:t>
            </a:r>
            <a:r>
              <a:rPr lang="en-US" sz="1600"/>
              <a:t/>
            </a:r>
            <a:br>
              <a:rPr lang="en-US" sz="1600"/>
            </a:br>
            <a:r>
              <a:rPr lang="en-US" sz="1600">
                <a:solidFill>
                  <a:srgbClr val="AFAFFF"/>
                </a:solidFill>
              </a:rPr>
              <a:t>Pixar</a:t>
            </a:r>
          </a:p>
        </p:txBody>
      </p:sp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482600" y="5754688"/>
            <a:ext cx="1595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Randal Kleiser</a:t>
            </a:r>
            <a:r>
              <a:rPr lang="en-US" sz="1600"/>
              <a:t/>
            </a:r>
            <a:br>
              <a:rPr lang="en-US" sz="1600"/>
            </a:br>
            <a:r>
              <a:rPr lang="en-US" sz="1600">
                <a:solidFill>
                  <a:srgbClr val="AFAFFF"/>
                </a:solidFill>
              </a:rPr>
              <a:t>RK Productions</a:t>
            </a:r>
          </a:p>
        </p:txBody>
      </p:sp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2964125" y="2971800"/>
            <a:ext cx="32157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Computer Animation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Festival Jury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Goals for the 2007 CAF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700" b="1"/>
              <a:t>Selection Criteria:</a:t>
            </a:r>
          </a:p>
          <a:p>
            <a:pPr lvl="1"/>
            <a:r>
              <a:rPr lang="en-US" sz="2200" b="1">
                <a:solidFill>
                  <a:srgbClr val="FFFF00"/>
                </a:solidFill>
              </a:rPr>
              <a:t>Innovation</a:t>
            </a:r>
            <a:r>
              <a:rPr lang="en-US" sz="2200"/>
              <a:t> – shows us something we’ve never seen before</a:t>
            </a:r>
          </a:p>
          <a:p>
            <a:pPr lvl="1"/>
            <a:r>
              <a:rPr lang="en-US" sz="2200" b="1">
                <a:solidFill>
                  <a:srgbClr val="FFFF00"/>
                </a:solidFill>
              </a:rPr>
              <a:t>Excellence</a:t>
            </a:r>
            <a:r>
              <a:rPr lang="en-US" sz="2200"/>
              <a:t> – all production aspects executed well</a:t>
            </a:r>
          </a:p>
          <a:p>
            <a:pPr lvl="1"/>
            <a:r>
              <a:rPr lang="en-US" sz="2200" b="1">
                <a:solidFill>
                  <a:srgbClr val="FFFF00"/>
                </a:solidFill>
              </a:rPr>
              <a:t>Representation</a:t>
            </a:r>
            <a:r>
              <a:rPr lang="en-US" sz="2200"/>
              <a:t> – selections represent the scope of innovative and excellent material across all categories</a:t>
            </a:r>
          </a:p>
          <a:p>
            <a:r>
              <a:rPr lang="en-US" sz="2700" b="1"/>
              <a:t>Jurors</a:t>
            </a:r>
            <a:r>
              <a:rPr lang="en-US" sz="2700"/>
              <a:t> chosen to be experts at recognizing innovation &amp; excellence in at least </a:t>
            </a:r>
            <a:r>
              <a:rPr lang="en-US" sz="2700" b="1" i="1"/>
              <a:t>two</a:t>
            </a:r>
            <a:r>
              <a:rPr lang="en-US" sz="2700"/>
              <a:t> categories</a:t>
            </a:r>
          </a:p>
          <a:p>
            <a:r>
              <a:rPr lang="en-US" sz="2700" b="1"/>
              <a:t>Strong outreach</a:t>
            </a:r>
            <a:r>
              <a:rPr lang="en-US" sz="2700"/>
              <a:t> especially to underrepresented categories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402638" cy="12192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Record submissions!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/>
              <a:t>905</a:t>
            </a:r>
            <a:r>
              <a:rPr lang="en-US" sz="2800"/>
              <a:t> valid submissions</a:t>
            </a:r>
          </a:p>
          <a:p>
            <a:pPr>
              <a:lnSpc>
                <a:spcPct val="100000"/>
              </a:lnSpc>
            </a:pPr>
            <a:r>
              <a:rPr lang="en-US" sz="2800"/>
              <a:t>Many pieces submitted at 720p resolution</a:t>
            </a:r>
          </a:p>
          <a:p>
            <a:pPr>
              <a:lnSpc>
                <a:spcPct val="100000"/>
              </a:lnSpc>
            </a:pPr>
            <a:r>
              <a:rPr lang="en-US" sz="2800"/>
              <a:t>55 hours of material (!)</a:t>
            </a:r>
          </a:p>
          <a:p>
            <a:pPr>
              <a:lnSpc>
                <a:spcPct val="100000"/>
              </a:lnSpc>
            </a:pPr>
            <a:r>
              <a:rPr lang="en-US" sz="2800"/>
              <a:t>Good representation across categories:</a:t>
            </a:r>
            <a:endParaRPr lang="en-US" sz="1400"/>
          </a:p>
          <a:p>
            <a:pPr>
              <a:lnSpc>
                <a:spcPct val="100000"/>
              </a:lnSpc>
            </a:pPr>
            <a:r>
              <a:rPr lang="en-US" sz="2800" i="1"/>
              <a:t>489 Animation</a:t>
            </a:r>
          </a:p>
          <a:p>
            <a:pPr>
              <a:lnSpc>
                <a:spcPct val="100000"/>
              </a:lnSpc>
            </a:pPr>
            <a:r>
              <a:rPr lang="en-US" sz="2800" b="1" i="1"/>
              <a:t>108 Art</a:t>
            </a:r>
          </a:p>
          <a:p>
            <a:pPr>
              <a:lnSpc>
                <a:spcPct val="100000"/>
              </a:lnSpc>
            </a:pPr>
            <a:r>
              <a:rPr lang="en-US" sz="2800" b="1" i="1"/>
              <a:t>118 Broadcast</a:t>
            </a:r>
          </a:p>
          <a:p>
            <a:pPr>
              <a:lnSpc>
                <a:spcPct val="100000"/>
              </a:lnSpc>
            </a:pPr>
            <a:r>
              <a:rPr lang="en-US" sz="2800" i="1"/>
              <a:t>16 Cinematic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086225" y="4097338"/>
            <a:ext cx="4148138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0000"/>
              <a:buFontTx/>
              <a:buChar char="•"/>
            </a:pPr>
            <a:r>
              <a:rPr lang="en-US" sz="2800" i="1">
                <a:solidFill>
                  <a:schemeClr val="tx2"/>
                </a:solidFill>
              </a:rPr>
              <a:t>48 Real Time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0000"/>
              <a:buFontTx/>
              <a:buChar char="•"/>
            </a:pPr>
            <a:r>
              <a:rPr lang="en-US" sz="2800" b="1" i="1">
                <a:solidFill>
                  <a:schemeClr val="tx2"/>
                </a:solidFill>
              </a:rPr>
              <a:t>33 Research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0000"/>
              <a:buFontTx/>
              <a:buChar char="•"/>
            </a:pPr>
            <a:r>
              <a:rPr lang="en-US" sz="2800" b="1" i="1">
                <a:solidFill>
                  <a:schemeClr val="tx2"/>
                </a:solidFill>
              </a:rPr>
              <a:t>56 Visual Effects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0000"/>
              <a:buFontTx/>
              <a:buChar char="•"/>
            </a:pPr>
            <a:r>
              <a:rPr lang="en-US" sz="2800" i="1">
                <a:solidFill>
                  <a:schemeClr val="tx2"/>
                </a:solidFill>
              </a:rPr>
              <a:t>37 Visualization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28600" y="6248400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/>
              <a:t>Jurying</a:t>
            </a:r>
            <a:r>
              <a:rPr lang="en-US" sz="2000" dirty="0"/>
              <a:t> in the main screening </a:t>
            </a:r>
            <a:r>
              <a:rPr lang="en-US" sz="2000" dirty="0" smtClean="0"/>
              <a:t>room at USC ICT</a:t>
            </a:r>
            <a:endParaRPr lang="en-US" sz="2000" dirty="0"/>
          </a:p>
        </p:txBody>
      </p:sp>
      <p:pic>
        <p:nvPicPr>
          <p:cNvPr id="79878" name="Picture 6" descr="CAF2007-Jury-S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9563"/>
            <a:ext cx="9144000" cy="5786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Jury Meeting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/>
              <a:t>Electronic Submission System from 2006 expanded to allow for </a:t>
            </a:r>
            <a:r>
              <a:rPr lang="en-US" sz="2300" b="1">
                <a:solidFill>
                  <a:srgbClr val="FFFF00"/>
                </a:solidFill>
              </a:rPr>
              <a:t>1280x720 HD resolution</a:t>
            </a:r>
          </a:p>
          <a:p>
            <a:r>
              <a:rPr lang="en-US" sz="2300" b="1">
                <a:solidFill>
                  <a:srgbClr val="FFFF00"/>
                </a:solidFill>
              </a:rPr>
              <a:t>Voting wands</a:t>
            </a:r>
            <a:r>
              <a:rPr lang="en-US" sz="2300"/>
              <a:t> allowed faster, more precise jurying and allow juror’s votes to be more independent, with no worries about how their vote will look to others</a:t>
            </a:r>
          </a:p>
          <a:p>
            <a:r>
              <a:rPr lang="en-US" sz="2300"/>
              <a:t>Careful management of conflicts of interest</a:t>
            </a:r>
          </a:p>
        </p:txBody>
      </p:sp>
      <p:pic>
        <p:nvPicPr>
          <p:cNvPr id="83972" name="Picture 4" descr="IMG_5243"/>
          <p:cNvPicPr>
            <a:picLocks noChangeAspect="1" noChangeArrowheads="1"/>
          </p:cNvPicPr>
          <p:nvPr/>
        </p:nvPicPr>
        <p:blipFill>
          <a:blip r:embed="rId3" cstate="print">
            <a:lum bright="24000" contrast="36000"/>
          </a:blip>
          <a:srcRect/>
          <a:stretch>
            <a:fillRect/>
          </a:stretch>
        </p:blipFill>
        <p:spPr bwMode="auto">
          <a:xfrm>
            <a:off x="1371600" y="4572000"/>
            <a:ext cx="6477000" cy="1951038"/>
          </a:xfrm>
          <a:prstGeom prst="rect">
            <a:avLst/>
          </a:prstGeom>
          <a:noFill/>
          <a:effectLst>
            <a:outerShdw dist="35921" dir="27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B0B1B3"/>
      </a:dk1>
      <a:lt1>
        <a:srgbClr val="FFFFFF"/>
      </a:lt1>
      <a:dk2>
        <a:srgbClr val="003082"/>
      </a:dk2>
      <a:lt2>
        <a:srgbClr val="FFFFFF"/>
      </a:lt2>
      <a:accent1>
        <a:srgbClr val="92BFEB"/>
      </a:accent1>
      <a:accent2>
        <a:srgbClr val="FDD44F"/>
      </a:accent2>
      <a:accent3>
        <a:srgbClr val="AAADC1"/>
      </a:accent3>
      <a:accent4>
        <a:srgbClr val="DADADA"/>
      </a:accent4>
      <a:accent5>
        <a:srgbClr val="C7DCF3"/>
      </a:accent5>
      <a:accent6>
        <a:srgbClr val="E5C047"/>
      </a:accent6>
      <a:hlink>
        <a:srgbClr val="A4D767"/>
      </a:hlink>
      <a:folHlink>
        <a:srgbClr val="FF897B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B0B1B3"/>
        </a:dk1>
        <a:lt1>
          <a:srgbClr val="FFFFFF"/>
        </a:lt1>
        <a:dk2>
          <a:srgbClr val="003082"/>
        </a:dk2>
        <a:lt2>
          <a:srgbClr val="FFFFFF"/>
        </a:lt2>
        <a:accent1>
          <a:srgbClr val="92BFEB"/>
        </a:accent1>
        <a:accent2>
          <a:srgbClr val="FDD44F"/>
        </a:accent2>
        <a:accent3>
          <a:srgbClr val="AAADC1"/>
        </a:accent3>
        <a:accent4>
          <a:srgbClr val="DADADA"/>
        </a:accent4>
        <a:accent5>
          <a:srgbClr val="C7DCF3"/>
        </a:accent5>
        <a:accent6>
          <a:srgbClr val="E5C047"/>
        </a:accent6>
        <a:hlink>
          <a:srgbClr val="A4D767"/>
        </a:hlink>
        <a:folHlink>
          <a:srgbClr val="FF897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negear Master">
  <a:themeElements>
    <a:clrScheme name="Cinegear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negear 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negear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egear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negear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egear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egear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egear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egear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17288</TotalTime>
  <Words>663</Words>
  <Application>Microsoft Office PowerPoint</Application>
  <PresentationFormat>On-screen Show (4:3)</PresentationFormat>
  <Paragraphs>172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Custom Design</vt:lpstr>
      <vt:lpstr>Cinegear Master</vt:lpstr>
      <vt:lpstr>Slide 1</vt:lpstr>
      <vt:lpstr>Slide 2</vt:lpstr>
      <vt:lpstr>Slide 3</vt:lpstr>
      <vt:lpstr>Slide 4</vt:lpstr>
      <vt:lpstr>Slide 5</vt:lpstr>
      <vt:lpstr>Goals for the 2007 CAF</vt:lpstr>
      <vt:lpstr>Record submissions!</vt:lpstr>
      <vt:lpstr>Slide 8</vt:lpstr>
      <vt:lpstr>Jury Meeting</vt:lpstr>
      <vt:lpstr>Final Selections Electronic Theater (36)   Animation Theaters (93)</vt:lpstr>
      <vt:lpstr>Final Selections 35 Electronic Theater    (93 Animation Theaters )</vt:lpstr>
      <vt:lpstr>And the award winners are: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Extra Special Thanks</vt:lpstr>
      <vt:lpstr>SIGGRAPH 2008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Overby</dc:creator>
  <cp:lastModifiedBy>debevec</cp:lastModifiedBy>
  <cp:revision>181</cp:revision>
  <dcterms:created xsi:type="dcterms:W3CDTF">2003-01-26T07:16:40Z</dcterms:created>
  <dcterms:modified xsi:type="dcterms:W3CDTF">2011-01-27T11:53:05Z</dcterms:modified>
</cp:coreProperties>
</file>